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93" r:id="rId2"/>
  </p:sldIdLst>
  <p:sldSz cx="9144000" cy="6858000" type="screen4x3"/>
  <p:notesSz cx="3201988" cy="5030788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FFCC"/>
    <a:srgbClr val="FB6A5F"/>
    <a:srgbClr val="D05CB2"/>
    <a:srgbClr val="FFFF99"/>
    <a:srgbClr val="00FF00"/>
    <a:srgbClr val="A5002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1387528" cy="251539"/>
          </a:xfrm>
          <a:prstGeom prst="rect">
            <a:avLst/>
          </a:prstGeom>
        </p:spPr>
        <p:txBody>
          <a:bodyPr vert="horz" lIns="44796" tIns="22398" rIns="44796" bIns="223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13719" y="1"/>
            <a:ext cx="1387528" cy="251539"/>
          </a:xfrm>
          <a:prstGeom prst="rect">
            <a:avLst/>
          </a:prstGeom>
        </p:spPr>
        <p:txBody>
          <a:bodyPr vert="horz" lIns="44796" tIns="22398" rIns="44796" bIns="223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+mn-lt"/>
                <a:cs typeface="+mn-cs"/>
              </a:defRPr>
            </a:lvl1pPr>
          </a:lstStyle>
          <a:p>
            <a:pPr>
              <a:defRPr/>
            </a:pPr>
            <a:fld id="{BE25381D-FF58-4B55-80A1-066DF3E1EE39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377825"/>
            <a:ext cx="2513012" cy="1885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796" tIns="22398" rIns="44796" bIns="22398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0199" y="2389624"/>
            <a:ext cx="2561590" cy="2263855"/>
          </a:xfrm>
          <a:prstGeom prst="rect">
            <a:avLst/>
          </a:prstGeom>
        </p:spPr>
        <p:txBody>
          <a:bodyPr vert="horz" lIns="44796" tIns="22398" rIns="44796" bIns="2239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778376"/>
            <a:ext cx="1387528" cy="251539"/>
          </a:xfrm>
          <a:prstGeom prst="rect">
            <a:avLst/>
          </a:prstGeom>
        </p:spPr>
        <p:txBody>
          <a:bodyPr vert="horz" lIns="44796" tIns="22398" rIns="44796" bIns="223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13719" y="4778376"/>
            <a:ext cx="1387528" cy="251539"/>
          </a:xfrm>
          <a:prstGeom prst="rect">
            <a:avLst/>
          </a:prstGeom>
        </p:spPr>
        <p:txBody>
          <a:bodyPr vert="horz" lIns="44796" tIns="22398" rIns="44796" bIns="223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+mn-lt"/>
                <a:cs typeface="+mn-cs"/>
              </a:defRPr>
            </a:lvl1pPr>
          </a:lstStyle>
          <a:p>
            <a:pPr>
              <a:defRPr/>
            </a:pPr>
            <a:fld id="{5DC68C67-D130-40FD-93EA-7407AAE279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3615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68C67-D130-40FD-93EA-7407AAE27908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77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0C538FE-3FE2-416F-B95A-4F9640DCE733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B8A06A-B4A9-4038-8B8B-C9DA820C630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2338007-958F-4D31-AEF3-7123A8395D55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11EA2A3-D995-4F57-8DCC-B31949E6AEB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4336A41-C970-4436-9B07-6E167B99DB81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194D848-ACBA-4AD6-989C-C875E73076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6F30470-DAB4-46C5-A45D-386C4B73C8EA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7A336BA-8816-42F5-998B-1E83CCA3046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798D0E6-B72B-420B-ABA1-6F823EA179C4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F8206DD-D270-4C92-AB27-E08DF95B8B8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8C56BAE-CE90-462F-9E7B-CFBFCD6B01C4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5DD7475-0B4D-4390-93E4-516589FF04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DAE7474-3B76-453E-BB85-46E0172AC6AF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D85999F-B872-4FA2-97A6-0C8004E064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643DE2E-E89A-4C63-8254-44AD33F4E3A9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9C5BA6D-2595-44ED-81F1-276CF0D8CC2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0940A00-D263-47C3-B908-287A018A7658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8B7D968-8A02-45EE-A6E6-EB68825C278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F5F5C22-52BD-41E9-B0C4-DF7BB3566F57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3B4EB03-9F85-43C4-80E9-D1C27DFA935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BC7C660-4296-4385-AC0C-92AF484A6B63}" type="datetimeFigureOut">
              <a:rPr lang="id-ID"/>
              <a:pPr>
                <a:defRPr/>
              </a:pPr>
              <a:t>08-06-2016</a:t>
            </a:fld>
            <a:endParaRPr lang="id-ID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512FEB5-22FA-49A7-B676-F9F670C47E5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4107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130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131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132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2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0BAD2-1FE1-41AF-A5CA-396EC0053203}" type="datetimeFigureOut">
              <a:rPr lang="en-US"/>
              <a:pPr>
                <a:defRPr/>
              </a:pPr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7F06F6-38F9-477D-A99F-5E41ADFD1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xplosion 1 16"/>
          <p:cNvSpPr/>
          <p:nvPr/>
        </p:nvSpPr>
        <p:spPr>
          <a:xfrm>
            <a:off x="-3956" y="6119461"/>
            <a:ext cx="2743200" cy="783065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82316" y="81175"/>
            <a:ext cx="8229600" cy="8382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anchor="ctr">
            <a:normAutofit fontScale="7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d-ID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SOP IJIN OPERASIONAL LEMBAGA :</a:t>
            </a:r>
            <a:r>
              <a:rPr lang="id-ID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id-ID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PKBM/LKP DAN TBM</a:t>
            </a:r>
            <a:endParaRPr lang="id-ID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914400"/>
            <a:ext cx="8213576" cy="8409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err="1" smtClean="0">
                <a:solidFill>
                  <a:prstClr val="white"/>
                </a:solidFill>
                <a:latin typeface="Book Antiqua"/>
                <a:cs typeface="+mn-cs"/>
              </a:rPr>
              <a:t>Standar</a:t>
            </a:r>
            <a:r>
              <a:rPr lang="id-ID" kern="0" dirty="0" smtClean="0">
                <a:solidFill>
                  <a:prstClr val="white"/>
                </a:solidFill>
                <a:latin typeface="Book Antiqua"/>
                <a:cs typeface="+mn-cs"/>
              </a:rPr>
              <a:t> Operasional Prosedur Pengajuan Ijin Operasional  Lembaga : PKBM/LKP dan TBM</a:t>
            </a:r>
            <a:r>
              <a:rPr lang="id-ID" kern="0" dirty="0">
                <a:solidFill>
                  <a:prstClr val="white"/>
                </a:solidFill>
                <a:latin typeface="Book Antiqua"/>
                <a:cs typeface="+mn-cs"/>
              </a:rPr>
              <a:t> </a:t>
            </a:r>
            <a:r>
              <a:rPr lang="id-ID" kern="0" dirty="0" smtClean="0">
                <a:solidFill>
                  <a:prstClr val="white"/>
                </a:solidFill>
                <a:latin typeface="Book Antiqua"/>
                <a:cs typeface="+mn-cs"/>
              </a:rPr>
              <a:t>pada Bidang Pendidikan Nonformal </a:t>
            </a:r>
            <a:r>
              <a:rPr lang="id-ID" kern="0" dirty="0">
                <a:solidFill>
                  <a:prstClr val="white"/>
                </a:solidFill>
                <a:latin typeface="Book Antiqua"/>
                <a:cs typeface="+mn-cs"/>
              </a:rPr>
              <a:t>dan </a:t>
            </a:r>
            <a:r>
              <a:rPr lang="id-ID" kern="0" dirty="0" smtClean="0">
                <a:solidFill>
                  <a:prstClr val="white"/>
                </a:solidFill>
                <a:latin typeface="Book Antiqua"/>
                <a:cs typeface="+mn-cs"/>
              </a:rPr>
              <a:t>Informal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 smtClean="0">
                <a:solidFill>
                  <a:prstClr val="white"/>
                </a:solidFill>
                <a:latin typeface="Book Antiqua"/>
                <a:cs typeface="+mn-cs"/>
              </a:rPr>
              <a:t>Dinas DIKPORA Kota Bima</a:t>
            </a:r>
            <a:endParaRPr lang="id-ID" kern="0" dirty="0">
              <a:solidFill>
                <a:prstClr val="white"/>
              </a:solidFill>
              <a:latin typeface="Book Antiqu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828800"/>
            <a:ext cx="2514600" cy="609600"/>
          </a:xfrm>
          <a:prstGeom prst="roundRect">
            <a:avLst/>
          </a:prstGeom>
          <a:solidFill>
            <a:srgbClr val="3333FF"/>
          </a:solidFill>
          <a:ln w="25400" cap="flat" cmpd="sng" algn="ctr">
            <a:solidFill>
              <a:srgbClr val="CEB96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MASYARAKAT / LEMBAGA / YAYASAN</a:t>
            </a:r>
            <a:endParaRPr lang="id-ID" sz="1400" b="1" kern="0" dirty="0">
              <a:solidFill>
                <a:prstClr val="white"/>
              </a:solidFill>
              <a:latin typeface="Book Antiqu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62287" y="2383160"/>
            <a:ext cx="2514600" cy="685800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KASI  DIKMAS</a:t>
            </a:r>
            <a:endParaRPr lang="id-ID" sz="14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0" y="3068960"/>
            <a:ext cx="2514600" cy="1030590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Memeriksa dan mengecek kelengkapan dokumen yang diajukan masyarakat </a:t>
            </a: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/lembaga/Yayasan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i="1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( 5 Menit )</a:t>
            </a:r>
            <a:endParaRPr lang="id-ID" sz="1400" b="1" i="1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61856" y="1828800"/>
            <a:ext cx="2514600" cy="697632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KEPALA DINAS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DIKPORA KOTA BIMA</a:t>
            </a:r>
            <a:endParaRPr lang="id-ID" sz="14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6176" y="3650923"/>
            <a:ext cx="2702049" cy="897326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Penerbitan Surat Ijin Operasional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Registrasi dan </a:t>
            </a: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Penomoran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i="1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( 10 Menit )</a:t>
            </a:r>
            <a:endParaRPr lang="id-ID" sz="1400" b="1" i="1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8112" y="2852936"/>
            <a:ext cx="2635696" cy="3266525"/>
          </a:xfrm>
          <a:prstGeom prst="roundRect">
            <a:avLst/>
          </a:prstGeom>
          <a:solidFill>
            <a:srgbClr val="3333FF"/>
          </a:solidFill>
          <a:ln w="25400" cap="flat" cmpd="sng" algn="ctr">
            <a:solidFill>
              <a:srgbClr val="CEB96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400" b="1" kern="0" dirty="0" smtClean="0">
              <a:solidFill>
                <a:prstClr val="white"/>
              </a:solidFill>
              <a:latin typeface="Book Antiqu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Mengajukan Dokumen 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Surat Permohonan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Akte Notaris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Nomor NPWP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Nomor Rekening Bank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Profil Lembaga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Struktur Organisasi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Jadwal Kegiatan Lembaga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Keterangan Domisili dari Lurah setempat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1400" kern="0" dirty="0" smtClean="0">
                <a:solidFill>
                  <a:prstClr val="white"/>
                </a:solidFill>
                <a:latin typeface="Book Antiqua"/>
                <a:cs typeface="+mn-cs"/>
              </a:rPr>
              <a:t>Surat Rekomendasi dari Lurah setempat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400" b="1" kern="0" dirty="0">
              <a:solidFill>
                <a:prstClr val="white"/>
              </a:solidFill>
              <a:latin typeface="Book Antiqu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27363" y="4609207"/>
            <a:ext cx="2535237" cy="69200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KABID. </a:t>
            </a: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PNFI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i="1" kern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</a:rPr>
              <a:t>( 5 Menit </a:t>
            </a:r>
            <a:r>
              <a:rPr lang="id-ID" sz="1400" b="1" i="1" kern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</a:rPr>
              <a:t>)</a:t>
            </a:r>
            <a:endParaRPr lang="id-ID" sz="1400" b="1" i="1" kern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6575" y="5374704"/>
            <a:ext cx="2486025" cy="115064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Menverifikasi dan  Meninjau  keadaan di lapangan bersama Tim Dinas Dikpora Kota </a:t>
            </a: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Bima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i="1" kern="0" dirty="0" smtClean="0">
                <a:solidFill>
                  <a:prstClr val="white"/>
                </a:solidFill>
                <a:latin typeface="Book Antiqua"/>
                <a:cs typeface="+mn-cs"/>
              </a:rPr>
              <a:t>( 1-2 Jam)</a:t>
            </a:r>
            <a:r>
              <a:rPr lang="id-ID" sz="1400" b="1" i="1" kern="0" dirty="0" smtClean="0">
                <a:solidFill>
                  <a:prstClr val="white"/>
                </a:solidFill>
                <a:latin typeface="Book Antiqua"/>
                <a:cs typeface="+mn-cs"/>
              </a:rPr>
              <a:t> </a:t>
            </a:r>
            <a:endParaRPr lang="id-ID" sz="1400" b="1" i="1" kern="0" dirty="0">
              <a:solidFill>
                <a:prstClr val="white"/>
              </a:solidFill>
              <a:latin typeface="Book Antiqua"/>
              <a:cs typeface="+mn-cs"/>
            </a:endParaRPr>
          </a:p>
        </p:txBody>
      </p:sp>
      <p:sp>
        <p:nvSpPr>
          <p:cNvPr id="6" name="Bent-Up Arrow 5"/>
          <p:cNvSpPr/>
          <p:nvPr/>
        </p:nvSpPr>
        <p:spPr>
          <a:xfrm flipV="1">
            <a:off x="2843806" y="2046993"/>
            <a:ext cx="1584177" cy="360040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ounded Rectangle 28"/>
          <p:cNvSpPr/>
          <p:nvPr/>
        </p:nvSpPr>
        <p:spPr>
          <a:xfrm>
            <a:off x="6156176" y="5027215"/>
            <a:ext cx="2702049" cy="164214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kern="0" dirty="0" smtClean="0">
                <a:solidFill>
                  <a:prstClr val="white"/>
                </a:solidFill>
                <a:latin typeface="Book Antiqua"/>
                <a:cs typeface="+mn-cs"/>
              </a:rPr>
              <a:t>Selanjutnya Lembaga / Yayasan yang memenuhi syarat diberikan Rekomendasi, sedangkan yang tidak memenuhi syarat  dikembalikan untuk diperbaiki/dipenuhi</a:t>
            </a:r>
            <a:endParaRPr lang="id-ID" sz="1400" b="1" kern="0" dirty="0">
              <a:solidFill>
                <a:prstClr val="white"/>
              </a:solidFill>
              <a:latin typeface="Book Antiqua"/>
              <a:cs typeface="+mn-cs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5652120" y="5661992"/>
            <a:ext cx="432048" cy="50331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7092280" y="4589269"/>
            <a:ext cx="648072" cy="351899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ounded Rectangle 29"/>
          <p:cNvSpPr/>
          <p:nvPr/>
        </p:nvSpPr>
        <p:spPr>
          <a:xfrm>
            <a:off x="6156176" y="2578758"/>
            <a:ext cx="2514600" cy="634218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Penandatanganan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Surat Ijin </a:t>
            </a: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Operasional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  <a:cs typeface="+mn-cs"/>
              </a:rPr>
              <a:t>( </a:t>
            </a:r>
            <a:r>
              <a:rPr lang="id-ID" sz="1400" b="1" i="1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/>
              </a:rPr>
              <a:t>5 Menit )</a:t>
            </a:r>
            <a:endParaRPr lang="id-ID" sz="1400" b="1" i="1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/>
            </a:endParaRPr>
          </a:p>
        </p:txBody>
      </p:sp>
      <p:sp>
        <p:nvSpPr>
          <p:cNvPr id="31" name="Up Arrow 30"/>
          <p:cNvSpPr/>
          <p:nvPr/>
        </p:nvSpPr>
        <p:spPr>
          <a:xfrm>
            <a:off x="7092280" y="3253996"/>
            <a:ext cx="648072" cy="351899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Elbow Connector 18"/>
          <p:cNvCxnSpPr/>
          <p:nvPr/>
        </p:nvCxnSpPr>
        <p:spPr>
          <a:xfrm>
            <a:off x="5652120" y="3564875"/>
            <a:ext cx="432048" cy="368181"/>
          </a:xfrm>
          <a:prstGeom prst="bentConnector3">
            <a:avLst/>
          </a:prstGeom>
          <a:ln w="38100"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210" name="Chevron 51209"/>
          <p:cNvSpPr/>
          <p:nvPr/>
        </p:nvSpPr>
        <p:spPr>
          <a:xfrm rot="5400000">
            <a:off x="1359073" y="2364378"/>
            <a:ext cx="334250" cy="533133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1211" name="Left Arrow 51210"/>
          <p:cNvSpPr/>
          <p:nvPr/>
        </p:nvSpPr>
        <p:spPr>
          <a:xfrm>
            <a:off x="4610100" y="1916832"/>
            <a:ext cx="1474068" cy="36004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Up Arrow 21"/>
          <p:cNvSpPr/>
          <p:nvPr/>
        </p:nvSpPr>
        <p:spPr>
          <a:xfrm rot="10800000">
            <a:off x="3995936" y="4195244"/>
            <a:ext cx="648072" cy="351899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23528" y="63000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Pelayanan Gratis!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148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Book Antiqua</vt:lpstr>
      <vt:lpstr>Calibri</vt:lpstr>
      <vt:lpstr>Century Gothic</vt:lpstr>
      <vt:lpstr>Wingdings</vt:lpstr>
      <vt:lpstr>Wingdings 2</vt:lpstr>
      <vt:lpstr>Austin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PENINGKATAN MUTU STANDAR PENDIDIKAN ANAK USIA DINI (PAUD)</dc:title>
  <dc:creator>User</dc:creator>
  <cp:lastModifiedBy>asus</cp:lastModifiedBy>
  <cp:revision>134</cp:revision>
  <cp:lastPrinted>2016-06-08T02:40:52Z</cp:lastPrinted>
  <dcterms:created xsi:type="dcterms:W3CDTF">2014-02-22T22:51:21Z</dcterms:created>
  <dcterms:modified xsi:type="dcterms:W3CDTF">2016-06-08T04:05:19Z</dcterms:modified>
</cp:coreProperties>
</file>